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7" r:id="rId2"/>
    <p:sldId id="258" r:id="rId3"/>
    <p:sldId id="309" r:id="rId4"/>
    <p:sldId id="285" r:id="rId5"/>
    <p:sldId id="269" r:id="rId6"/>
    <p:sldId id="305" r:id="rId7"/>
    <p:sldId id="272" r:id="rId8"/>
    <p:sldId id="273" r:id="rId9"/>
    <p:sldId id="274" r:id="rId10"/>
    <p:sldId id="291" r:id="rId11"/>
    <p:sldId id="275" r:id="rId12"/>
    <p:sldId id="276" r:id="rId13"/>
    <p:sldId id="277" r:id="rId14"/>
    <p:sldId id="288" r:id="rId15"/>
    <p:sldId id="287" r:id="rId16"/>
    <p:sldId id="298" r:id="rId17"/>
    <p:sldId id="306" r:id="rId18"/>
    <p:sldId id="307" r:id="rId19"/>
    <p:sldId id="308" r:id="rId20"/>
    <p:sldId id="256" r:id="rId21"/>
    <p:sldId id="263" r:id="rId22"/>
    <p:sldId id="299" r:id="rId23"/>
    <p:sldId id="262" r:id="rId24"/>
    <p:sldId id="264" r:id="rId25"/>
    <p:sldId id="300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C04A6"/>
    <a:srgbClr val="2A02A6"/>
    <a:srgbClr val="430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172" autoAdjust="0"/>
    <p:restoredTop sz="94660"/>
  </p:normalViewPr>
  <p:slideViewPr>
    <p:cSldViewPr snapToObjects="1">
      <p:cViewPr varScale="1">
        <p:scale>
          <a:sx n="66" d="100"/>
          <a:sy n="66" d="100"/>
        </p:scale>
        <p:origin x="-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7FC244-400F-4AF2-84BA-33F787588960}" type="datetime1">
              <a:rPr lang="en-US"/>
              <a:pPr/>
              <a:t>10/13/14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AC814-61F3-4916-ADC5-8555108CE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318F01-97C5-436D-8642-32118B394B70}" type="datetime1">
              <a:rPr lang="en-US"/>
              <a:pPr/>
              <a:t>10/13/14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C2315-4377-4DE5-BE24-18335F6B8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97FCC-90DE-4CD9-88A5-2A9A514F6ABA}" type="datetime1">
              <a:rPr lang="en-US"/>
              <a:pPr/>
              <a:t>10/13/14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F0AE4-9770-4515-8C71-4FC687FC6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C9C949-4159-4C4A-B623-F69015F394E0}" type="datetime1">
              <a:rPr lang="en-US"/>
              <a:pPr/>
              <a:t>10/13/14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CF842-33D6-49BD-A651-027D626D9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FF8AA6-CB10-4C02-A3AB-DBB79E8541C0}" type="datetime1">
              <a:rPr lang="en-US"/>
              <a:pPr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7A7A4-0E66-4BC0-91E3-1A65D01DC2B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9C98A-55C4-4697-A9D8-91D4210C9B21}" type="datetime1">
              <a:rPr lang="en-US"/>
              <a:pPr/>
              <a:t>10/13/14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786C7-254C-4B97-99CC-48E0A0C47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A4A85B-A89A-418F-BC8E-74425041DE0E}" type="datetime1">
              <a:rPr lang="en-US"/>
              <a:pPr/>
              <a:t>10/13/14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75166-9846-48E1-BFBD-34969F804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C4626-88BA-4FB9-B9C7-43C45BD1CC1E}" type="datetime1">
              <a:rPr lang="en-US"/>
              <a:pPr/>
              <a:t>10/13/14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78B21-6F2A-4577-BC43-A3C606527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BFB758-D806-427E-AF34-16B8686215D3}" type="datetime1">
              <a:rPr lang="en-US"/>
              <a:pPr/>
              <a:t>10/13/14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2E627-0667-4A28-9DBC-232110561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C3D97-D4A8-47B1-B280-7FFEC8790E39}" type="datetime1">
              <a:rPr lang="en-US"/>
              <a:pPr/>
              <a:t>10/13/14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B8134-BF09-4644-A70C-A105F61E9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A24EE-CEB1-4DE5-9BF2-7552A165A9A5}" type="datetime1">
              <a:rPr lang="en-US"/>
              <a:pPr/>
              <a:t>10/13/14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0EE48-EC9E-4BF8-BCBC-C6B03584B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>
            <a:lum bright="-32000" contrast="-4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CBCBC"/>
                </a:solidFill>
                <a:latin typeface="Book Antiqua" charset="0"/>
              </a:defRPr>
            </a:lvl1pPr>
          </a:lstStyle>
          <a:p>
            <a:fld id="{02AC073D-B082-48D4-AFA3-0E9A4E7A49D8}" type="datetime1">
              <a:rPr lang="en-US"/>
              <a:pPr/>
              <a:t>10/13/14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CBCBC"/>
                </a:solidFill>
                <a:latin typeface="Book Antiqua" charset="0"/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Book Antiqua" charset="0"/>
              </a:defRPr>
            </a:lvl1pPr>
          </a:lstStyle>
          <a:p>
            <a:fld id="{26046F23-DA2F-400B-883E-4C142B94095D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charset="2"/>
        <a:buChar char="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charset="2"/>
        <a:buChar char="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charset="2"/>
        <a:buChar char="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charset="2"/>
        <a:buChar char="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charset="2"/>
        <a:buChar char="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6.png"/><Relationship Id="rId1" Type="http://schemas.openxmlformats.org/officeDocument/2006/relationships/video" Target="file://localhost/Users/lund/Talks/GW/Images/sky-ribbons_files/Undular%2520bore%2520over%2520the%2520Gulf%2520of%2520Mexico.gif" TargetMode="Externa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ideo" Target="%5CUsers%5Clund%5CGW%5Cconvect4%5Cjpegs%5Cw_xz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6.png"/><Relationship Id="rId1" Type="http://schemas.openxmlformats.org/officeDocument/2006/relationships/video" Target="file://localhost/Users/lund/Talks/GW/Movies/Anelastic_files/enstrophy_xz.avi" TargetMode="Externa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7.png"/><Relationship Id="rId1" Type="http://schemas.openxmlformats.org/officeDocument/2006/relationships/video" Target="file://localhost/Users/lund/Talks/GW/Movies/Anelastic_files/enstrophy_yz.avi" TargetMode="Externa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9.png"/><Relationship Id="rId1" Type="http://schemas.openxmlformats.org/officeDocument/2006/relationships/video" Target="file://localhost/Users/lund/Talks/GW/Movies/Anelastic_files/xz_yz_vort.avi" TargetMode="Externa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0.png"/><Relationship Id="rId1" Type="http://schemas.openxmlformats.org/officeDocument/2006/relationships/video" Target="file://localhost/Users/lund/Talks/GW/Movies/GWBmovies_files/a11.movie1.xy.avi" TargetMode="Externa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Gravity Wave Breaking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in the Atmosphere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/>
          <a:p>
            <a:pPr eaLnBrk="1" hangingPunct="1"/>
            <a:r>
              <a:rPr lang="en-US" dirty="0" smtClean="0"/>
              <a:t>Thomas Lund</a:t>
            </a:r>
          </a:p>
          <a:p>
            <a:pPr eaLnBrk="1" hangingPunct="1"/>
            <a:r>
              <a:rPr lang="en-US" dirty="0" err="1" smtClean="0"/>
              <a:t>NorthWest</a:t>
            </a:r>
            <a:r>
              <a:rPr lang="en-US" dirty="0" smtClean="0"/>
              <a:t> Research Associates</a:t>
            </a:r>
          </a:p>
          <a:p>
            <a:pPr eaLnBrk="1" hangingPunct="1"/>
            <a:r>
              <a:rPr lang="en-US" dirty="0" smtClean="0"/>
              <a:t>Boulder, CO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Boulder Fluids Seminar</a:t>
            </a:r>
          </a:p>
          <a:p>
            <a:pPr eaLnBrk="1" hangingPunct="1"/>
            <a:r>
              <a:rPr lang="en-US" dirty="0" smtClean="0"/>
              <a:t>14 October,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dirty="0" smtClean="0"/>
              <a:t>  And Amazing Patterns</a:t>
            </a:r>
            <a:endParaRPr lang="en-US" dirty="0"/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dirty="0" smtClean="0"/>
              <a:t>Sometimes Surreal </a:t>
            </a:r>
            <a:endParaRPr lang="en-US" dirty="0"/>
          </a:p>
        </p:txBody>
      </p:sp>
      <p:pic>
        <p:nvPicPr>
          <p:cNvPr id="23555" name="Content Placeholder 5" descr="waverefractio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41575" y="1143000"/>
            <a:ext cx="4846638" cy="5426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dirty="0" smtClean="0"/>
              <a:t>As Seen From Space</a:t>
            </a:r>
            <a:endParaRPr lang="en-US" dirty="0"/>
          </a:p>
        </p:txBody>
      </p:sp>
      <p:pic>
        <p:nvPicPr>
          <p:cNvPr id="25603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19200"/>
            <a:ext cx="69596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mtClean="0"/>
              <a:t>As Seen From Space</a:t>
            </a:r>
            <a:endParaRPr lang="en-US" dirty="0"/>
          </a:p>
        </p:txBody>
      </p:sp>
      <p:pic>
        <p:nvPicPr>
          <p:cNvPr id="26627" name="Undular%20bore%20over%20the%20Gulf%20of%20Mexico.gif" descr="/Users/lund/Talks/GW/Images/sky-ribbons_files/Undular%20bore%20over%20the%20Gulf%20of%20Mexico.gif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0" fill="hold"/>
                                        <p:tgtEl>
                                          <p:spTgt spid="26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dirty="0" smtClean="0"/>
              <a:t> Wave Breaking</a:t>
            </a:r>
            <a:endParaRPr lang="en-US" dirty="0"/>
          </a:p>
        </p:txBody>
      </p:sp>
      <p:pic>
        <p:nvPicPr>
          <p:cNvPr id="28675" name="Content Placeholder 5" descr="waverefrac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035" y="990600"/>
            <a:ext cx="4756130" cy="56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Variation with Altitude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3873500"/>
          </a:xfrm>
        </p:spPr>
        <p:txBody>
          <a:bodyPr/>
          <a:lstStyle/>
          <a:p>
            <a:pPr lvl="1" eaLnBrk="1" hangingPunct="1"/>
            <a:r>
              <a:rPr lang="en-US" sz="3200" smtClean="0"/>
              <a:t>Like ocean waves, gravity waves exchange little or no energy or momentum with the background as they propagate.</a:t>
            </a:r>
          </a:p>
          <a:p>
            <a:pPr lvl="1" eaLnBrk="1" hangingPunct="1"/>
            <a:r>
              <a:rPr lang="en-US" sz="3200" smtClean="0"/>
              <a:t>This means that the momentum flux is constant along the trajectory, i.e.  </a:t>
            </a:r>
          </a:p>
        </p:txBody>
      </p:sp>
      <p:pic>
        <p:nvPicPr>
          <p:cNvPr id="3994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425950"/>
            <a:ext cx="2438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5092700"/>
            <a:ext cx="8534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68363" lvl="1" indent="-282575" defTabSz="914400">
              <a:spcBef>
                <a:spcPct val="20000"/>
              </a:spcBef>
              <a:buClr>
                <a:schemeClr val="tx1"/>
              </a:buClr>
              <a:buSzPct val="80000"/>
              <a:buFont typeface="Wingdings 2" charset="2"/>
              <a:buChar char=""/>
            </a:pPr>
            <a:r>
              <a:rPr lang="en-US" sz="3200">
                <a:latin typeface="Book Antiqua" charset="0"/>
              </a:rPr>
              <a:t>  Since      decreases with altitude,                must increase like </a:t>
            </a:r>
          </a:p>
        </p:txBody>
      </p:sp>
      <p:pic>
        <p:nvPicPr>
          <p:cNvPr id="3994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7600" y="5257800"/>
            <a:ext cx="203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207000"/>
            <a:ext cx="977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3100" y="5791200"/>
            <a:ext cx="927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>
            <a:lum bright="58000" contrast="-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Mechanism for Wave Breaking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6083" name="Picture 4" descr="theta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80549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3733800" y="3200400"/>
            <a:ext cx="454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4876800" y="3200400"/>
            <a:ext cx="319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3581400" y="1981200"/>
            <a:ext cx="1581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GW</a:t>
            </a:r>
          </a:p>
          <a:p>
            <a:r>
              <a:rPr lang="en-US" sz="2000">
                <a:solidFill>
                  <a:srgbClr val="000090"/>
                </a:solidFill>
              </a:rPr>
              <a:t>Perturbation</a:t>
            </a:r>
          </a:p>
        </p:txBody>
      </p:sp>
      <p:sp>
        <p:nvSpPr>
          <p:cNvPr id="46087" name="TextBox 8"/>
          <p:cNvSpPr txBox="1">
            <a:spLocks noChangeArrowheads="1"/>
          </p:cNvSpPr>
          <p:nvPr/>
        </p:nvSpPr>
        <p:spPr bwMode="auto">
          <a:xfrm>
            <a:off x="6259513" y="2811463"/>
            <a:ext cx="1287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Composite</a:t>
            </a:r>
          </a:p>
        </p:txBody>
      </p:sp>
      <p:sp>
        <p:nvSpPr>
          <p:cNvPr id="46088" name="TextBox 9"/>
          <p:cNvSpPr txBox="1">
            <a:spLocks noChangeArrowheads="1"/>
          </p:cNvSpPr>
          <p:nvPr/>
        </p:nvSpPr>
        <p:spPr bwMode="auto">
          <a:xfrm>
            <a:off x="5486400" y="1981200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Background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16200000" flipH="1">
            <a:off x="5239543" y="3066257"/>
            <a:ext cx="1331913" cy="228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>
            <a:outerShdw dist="101600" dir="2700000" algn="tl" rotWithShape="0">
              <a:srgbClr val="808080">
                <a:alpha val="34999"/>
              </a:srgbClr>
            </a:outerShdw>
          </a:effectLst>
        </p:spPr>
      </p:cxnSp>
      <p:sp>
        <p:nvSpPr>
          <p:cNvPr id="46090" name="TextBox 16"/>
          <p:cNvSpPr txBox="1">
            <a:spLocks noChangeArrowheads="1"/>
          </p:cNvSpPr>
          <p:nvPr/>
        </p:nvSpPr>
        <p:spPr bwMode="auto">
          <a:xfrm>
            <a:off x="5791200" y="3846513"/>
            <a:ext cx="1196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Unstable</a:t>
            </a:r>
          </a:p>
          <a:p>
            <a:r>
              <a:rPr lang="en-US" sz="2000">
                <a:solidFill>
                  <a:srgbClr val="000090"/>
                </a:solidFill>
              </a:rPr>
              <a:t>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dirty="0" smtClean="0"/>
              <a:t>Numerical S</a:t>
            </a:r>
            <a:r>
              <a:rPr lang="en-US" dirty="0" smtClean="0"/>
              <a:t>imulation</a:t>
            </a:r>
            <a:endParaRPr lang="en-US" dirty="0"/>
          </a:p>
        </p:txBody>
      </p:sp>
      <p:pic>
        <p:nvPicPr>
          <p:cNvPr id="22531" name="Picture 4" descr="w.0012_labe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36800"/>
            <a:ext cx="9144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5562600" y="3473450"/>
            <a:ext cx="1620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Thunderstorm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0800000" flipV="1">
            <a:off x="5181600" y="3657600"/>
            <a:ext cx="381000" cy="184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101600" dir="2700000" algn="tl" rotWithShape="0">
              <a:srgbClr val="808080">
                <a:alpha val="34999"/>
              </a:srgbClr>
            </a:outerShdw>
          </a:effectLst>
        </p:spPr>
      </p:cxn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1600200" y="327660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Wind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1778000" y="3275013"/>
            <a:ext cx="533400" cy="15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101600" dir="2700000" algn="tl" rotWithShape="0">
              <a:srgbClr val="808080">
                <a:alpha val="34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dirty="0" smtClean="0"/>
              <a:t>Animation of 2D Simulation</a:t>
            </a:r>
            <a:endParaRPr lang="en-US" dirty="0"/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5562600" y="3473450"/>
            <a:ext cx="1620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Thunderstorm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0800000" flipV="1">
            <a:off x="5181600" y="3657600"/>
            <a:ext cx="381000" cy="184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101600" dir="2700000" algn="tl" rotWithShape="0">
              <a:srgbClr val="808080">
                <a:alpha val="34999"/>
              </a:srgbClr>
            </a:outerShdw>
          </a:effectLst>
        </p:spPr>
      </p:cxnSp>
      <p:pic>
        <p:nvPicPr>
          <p:cNvPr id="23557" name="w_xz.avi" descr="MacBook HD:Users:lund:GW:convect4:jpegs:w_xz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522538"/>
            <a:ext cx="91440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dirty="0" smtClean="0"/>
              <a:t>High-Resolution 3D Domain</a:t>
            </a:r>
            <a:endParaRPr lang="en-US" dirty="0"/>
          </a:p>
        </p:txBody>
      </p:sp>
      <p:pic>
        <p:nvPicPr>
          <p:cNvPr id="24579" name="Picture 4" descr="w.0012_labe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79663"/>
            <a:ext cx="91440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5562600" y="3473450"/>
            <a:ext cx="1620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Thunderstorm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0800000" flipV="1">
            <a:off x="5181600" y="3657600"/>
            <a:ext cx="381000" cy="1841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101600" dir="2700000" algn="tl" rotWithShape="0">
              <a:srgbClr val="808080">
                <a:alpha val="34999"/>
              </a:srgbClr>
            </a:outerShdw>
          </a:effectLst>
        </p:spPr>
      </p:cxnSp>
      <p:sp>
        <p:nvSpPr>
          <p:cNvPr id="24582" name="TextBox 11"/>
          <p:cNvSpPr txBox="1">
            <a:spLocks noChangeArrowheads="1"/>
          </p:cNvSpPr>
          <p:nvPr/>
        </p:nvSpPr>
        <p:spPr bwMode="auto">
          <a:xfrm>
            <a:off x="1600200" y="327660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Wind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1778000" y="3275013"/>
            <a:ext cx="533400" cy="15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101600" dir="2700000" algn="tl" rotWithShape="0">
              <a:srgbClr val="808080">
                <a:alpha val="34999"/>
              </a:srgbClr>
            </a:outerShdw>
          </a:effectLst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6200" y="2516188"/>
            <a:ext cx="495300" cy="7604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28601" dir="2700000" sy="89999" rotWithShape="0">
              <a:srgbClr val="808080">
                <a:alpha val="254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2971800" y="3473450"/>
            <a:ext cx="1827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High-Resolution</a:t>
            </a:r>
          </a:p>
          <a:p>
            <a:r>
              <a:rPr lang="en-US"/>
              <a:t>Domain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3124200" y="2971800"/>
            <a:ext cx="762000" cy="5016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101600" dir="2700000" algn="tl" rotWithShape="0">
              <a:srgbClr val="808080">
                <a:alpha val="34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>
            <a:lum bright="-34000" contrast="-4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Outline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  <a:p>
            <a:pPr lvl="1" eaLnBrk="1" hangingPunct="1"/>
            <a:r>
              <a:rPr lang="en-US" sz="2800" dirty="0" smtClean="0"/>
              <a:t>What are gravity waves?</a:t>
            </a:r>
          </a:p>
          <a:p>
            <a:pPr lvl="1" eaLnBrk="1" hangingPunct="1"/>
            <a:r>
              <a:rPr lang="en-US" sz="2800" dirty="0" smtClean="0"/>
              <a:t>How are they similar/dissimilar to surface waves?</a:t>
            </a:r>
          </a:p>
          <a:p>
            <a:pPr lvl="1" eaLnBrk="1" hangingPunct="1"/>
            <a:r>
              <a:rPr lang="en-US" sz="2800" dirty="0" smtClean="0"/>
              <a:t>Why do we care about them?</a:t>
            </a:r>
          </a:p>
          <a:p>
            <a:pPr eaLnBrk="1" hangingPunct="1"/>
            <a:r>
              <a:rPr lang="en-US" dirty="0" smtClean="0"/>
              <a:t>Analysis/Results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Non-linear effects and wave breaking.</a:t>
            </a:r>
          </a:p>
          <a:p>
            <a:pPr lvl="1" eaLnBrk="1" hangingPunct="1"/>
            <a:r>
              <a:rPr lang="en-US" sz="2800" dirty="0" smtClean="0"/>
              <a:t>Numerical Simulations.	</a:t>
            </a:r>
            <a:endParaRPr lang="en-US" sz="2800" dirty="0" smtClean="0"/>
          </a:p>
          <a:p>
            <a:pPr eaLnBrk="1" hangingPunct="1"/>
            <a:r>
              <a:rPr lang="en-US" dirty="0" smtClean="0"/>
              <a:t>Conclusions</a:t>
            </a:r>
          </a:p>
          <a:p>
            <a:pPr lvl="1"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>
            <a:lum bright="-46000" contrast="-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enstrophy_xz.avi" descr="/Users/lund/Talks/GW/Movies/Anelastic_files/enstrophy_xz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412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228600" y="1828800"/>
            <a:ext cx="3006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Vertical-Streamwise</a:t>
            </a:r>
          </a:p>
          <a:p>
            <a:r>
              <a:rPr lang="en-US" sz="2400"/>
              <a:t>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1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0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>
            <a:lum bright="-46000" contrast="-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enstrophy_yz.avi" descr="/Users/lund/Talks/GW/Movies/Anelastic_files/enstrophy_yz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412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228600" y="1828800"/>
            <a:ext cx="2630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Vertical-Spanwise</a:t>
            </a:r>
          </a:p>
          <a:p>
            <a:r>
              <a:rPr lang="en-US" sz="2400"/>
              <a:t>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2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2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Mean Flow Acceleration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3251" name="Picture 4" descr="theta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0549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>
            <a:lum bright="-46000" contrast="-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xz_yz_vort.avi" descr="/Users/lund/Talks/GW/Movies/Anelastic_files/xz_yz_vort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11413" y="0"/>
            <a:ext cx="4321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228600" y="1143000"/>
            <a:ext cx="26400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Localized wave </a:t>
            </a:r>
          </a:p>
          <a:p>
            <a:r>
              <a:rPr lang="en-US" sz="2800"/>
              <a:t>packet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4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>
            <a:lum bright="-46000" contrast="-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4"/>
          <p:cNvSpPr txBox="1">
            <a:spLocks noChangeArrowheads="1"/>
          </p:cNvSpPr>
          <p:nvPr/>
        </p:nvSpPr>
        <p:spPr bwMode="auto">
          <a:xfrm>
            <a:off x="228600" y="1828800"/>
            <a:ext cx="2630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Vertical-Spanwise</a:t>
            </a:r>
          </a:p>
          <a:p>
            <a:r>
              <a:rPr lang="en-US" sz="2400"/>
              <a:t>View</a:t>
            </a:r>
          </a:p>
        </p:txBody>
      </p:sp>
      <p:pic>
        <p:nvPicPr>
          <p:cNvPr id="55299" name="a11.movie1.xy.avi" descr="/Users/lund/Talks/GW/Movies/GWBmovies_files/a11.movie1.xy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2667000" y="6369050"/>
            <a:ext cx="411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Simulation and graphics by Ling Wang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>
            <a:normAutofit fontScale="8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defRPr/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ＭＳ Ｐゴシック" charset="-128"/>
              </a:rPr>
              <a:t>Turbulent Structure Visualization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5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299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Summary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35563"/>
          </a:xfrm>
        </p:spPr>
        <p:txBody>
          <a:bodyPr/>
          <a:lstStyle/>
          <a:p>
            <a:pPr lvl="1" eaLnBrk="1" hangingPunct="1"/>
            <a:r>
              <a:rPr lang="en-US" sz="2800" dirty="0" smtClean="0"/>
              <a:t>Gravity waves generated near the surface can propagate to much higher levels in the atmosphere.</a:t>
            </a:r>
          </a:p>
          <a:p>
            <a:pPr lvl="1" eaLnBrk="1" hangingPunct="1"/>
            <a:r>
              <a:rPr lang="en-US" sz="2800" dirty="0" smtClean="0"/>
              <a:t>Breaking releases stored momentum and energy and leads to turbulent mixing and to altered mean winds.</a:t>
            </a:r>
          </a:p>
          <a:p>
            <a:pPr lvl="1" eaLnBrk="1" hangingPunct="1"/>
            <a:r>
              <a:rPr lang="en-US" sz="2800" dirty="0" smtClean="0"/>
              <a:t>High-Resolution numerical simulation can be used to better understand the nature of GW instability and to generate databases from which GW parameterizations can be formed.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>
            <a:lum bright="58000" contrast="-9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Stably </a:t>
            </a:r>
            <a:r>
              <a:rPr lang="en-US" sz="4000" dirty="0" smtClean="0">
                <a:ea typeface="+mj-ea"/>
                <a:cs typeface="+mj-cs"/>
              </a:rPr>
              <a:t>Stratified</a:t>
            </a:r>
            <a:r>
              <a:rPr lang="en-US" dirty="0" smtClean="0">
                <a:ea typeface="+mj-ea"/>
                <a:cs typeface="+mj-cs"/>
              </a:rPr>
              <a:t> Atmosphere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3" name="Picture 12" descr="profil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" y="1219200"/>
            <a:ext cx="8001000" cy="56007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29400" y="4872335"/>
            <a:ext cx="1210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Density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4747" y="3055203"/>
            <a:ext cx="1912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Potential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Temperature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6438900" y="2400300"/>
            <a:ext cx="685801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094958" y="5411243"/>
            <a:ext cx="460874" cy="15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5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Terrain-Generated Gravity Waves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6387" name="Picture 4" descr="stream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8534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>
            <a:off x="1447800" y="4495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dirty="0" smtClean="0"/>
              <a:t>Analogy With Ocean Waves </a:t>
            </a:r>
            <a:endParaRPr lang="en-US" dirty="0"/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3"/>
          <a:srcRect t="9959"/>
          <a:stretch>
            <a:fillRect/>
          </a:stretch>
        </p:blipFill>
        <p:spPr bwMode="auto">
          <a:xfrm>
            <a:off x="2425700" y="855663"/>
            <a:ext cx="42926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>
            <a:lum bright="58000" contrast="-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914400"/>
          </a:xfrm>
          <a:ln>
            <a:solidFill>
              <a:srgbClr val="FFFF00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3200" dirty="0" smtClean="0"/>
              <a:t>Internal </a:t>
            </a:r>
            <a:r>
              <a:rPr lang="en-US" sz="3600" dirty="0" smtClean="0"/>
              <a:t>Waves</a:t>
            </a:r>
            <a:r>
              <a:rPr lang="en-US" sz="3200" dirty="0" smtClean="0"/>
              <a:t> Propagate at an Angle</a:t>
            </a:r>
            <a:endParaRPr lang="en-US" sz="3200" dirty="0"/>
          </a:p>
        </p:txBody>
      </p:sp>
      <p:pic>
        <p:nvPicPr>
          <p:cNvPr id="4" name="Picture 3" descr="wav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800" y="990600"/>
            <a:ext cx="80010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dirty="0" smtClean="0"/>
              <a:t>Visualizing Gravity Waves</a:t>
            </a:r>
            <a:endParaRPr lang="en-US" dirty="0"/>
          </a:p>
        </p:txBody>
      </p:sp>
      <p:pic>
        <p:nvPicPr>
          <p:cNvPr id="19459" name="Content Placeholder 5" descr="waverefractio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49438" y="1042988"/>
            <a:ext cx="5521325" cy="5553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dirty="0" smtClean="0"/>
              <a:t>Gravity Waves Look Very Similar to Surface Waves!</a:t>
            </a:r>
            <a:endParaRPr lang="en-US" dirty="0"/>
          </a:p>
        </p:txBody>
      </p:sp>
      <p:pic>
        <p:nvPicPr>
          <p:cNvPr id="20483" name="Content Placeholder 5" descr="waverefractio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381125"/>
            <a:ext cx="7543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dirty="0" smtClean="0"/>
              <a:t> Often Producing Beautiful Sights</a:t>
            </a:r>
            <a:endParaRPr lang="en-US" dirty="0"/>
          </a:p>
        </p:txBody>
      </p:sp>
      <p:pic>
        <p:nvPicPr>
          <p:cNvPr id="21507" name="Content Placeholder 5" descr="waverefractio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38388" y="1143000"/>
            <a:ext cx="5053012" cy="5426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6709</TotalTime>
  <Words>284</Words>
  <Application>Microsoft Office PowerPoint</Application>
  <PresentationFormat>On-screen Show (4:3)</PresentationFormat>
  <Paragraphs>69</Paragraphs>
  <Slides>25</Slides>
  <Notes>0</Notes>
  <HiddenSlides>0</HiddenSlides>
  <MMClips>6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Gravity Wave Breaking  in the Atmosphere</vt:lpstr>
      <vt:lpstr>Outline</vt:lpstr>
      <vt:lpstr>Stably Stratified Atmosphere</vt:lpstr>
      <vt:lpstr>Terrain-Generated Gravity Waves</vt:lpstr>
      <vt:lpstr>Analogy With Ocean Waves </vt:lpstr>
      <vt:lpstr>Internal Waves Propagate at an Angle</vt:lpstr>
      <vt:lpstr>Visualizing Gravity Waves</vt:lpstr>
      <vt:lpstr>Gravity Waves Look Very Similar to Surface Waves!</vt:lpstr>
      <vt:lpstr> Often Producing Beautiful Sights</vt:lpstr>
      <vt:lpstr>  And Amazing Patterns</vt:lpstr>
      <vt:lpstr>Sometimes Surreal </vt:lpstr>
      <vt:lpstr>As Seen From Space</vt:lpstr>
      <vt:lpstr>As Seen From Space</vt:lpstr>
      <vt:lpstr> Wave Breaking</vt:lpstr>
      <vt:lpstr>Variation with Altitude</vt:lpstr>
      <vt:lpstr>Mechanism for Wave Breaking</vt:lpstr>
      <vt:lpstr>Numerical Simulation</vt:lpstr>
      <vt:lpstr>Animation of 2D Simulation</vt:lpstr>
      <vt:lpstr>High-Resolution 3D Domain</vt:lpstr>
      <vt:lpstr>Slide 20</vt:lpstr>
      <vt:lpstr>Slide 21</vt:lpstr>
      <vt:lpstr>Mean Flow Acceleration</vt:lpstr>
      <vt:lpstr>Slide 23</vt:lpstr>
      <vt:lpstr>Slide 24</vt:lpstr>
      <vt:lpstr>Summary</vt:lpstr>
    </vt:vector>
  </TitlesOfParts>
  <Manager/>
  <Company>HP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Gravity Wave Breaking  in the Atmosphere</dc:title>
  <dc:subject/>
  <dc:creator>mac mac</dc:creator>
  <cp:keywords/>
  <dc:description/>
  <cp:lastModifiedBy>mac mac</cp:lastModifiedBy>
  <cp:revision>107</cp:revision>
  <dcterms:created xsi:type="dcterms:W3CDTF">2014-10-14T03:59:11Z</dcterms:created>
  <dcterms:modified xsi:type="dcterms:W3CDTF">2014-10-15T02:18:01Z</dcterms:modified>
  <cp:category/>
</cp:coreProperties>
</file>